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484" autoAdjust="0"/>
  </p:normalViewPr>
  <p:slideViewPr>
    <p:cSldViewPr snapToGrid="0">
      <p:cViewPr>
        <p:scale>
          <a:sx n="73" d="100"/>
          <a:sy n="73" d="100"/>
        </p:scale>
        <p:origin x="3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6462D-05FC-A2D9-0505-0A87924D4D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EED7B0-BC9A-7D64-8E91-2F9A0349F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8EA63-CD18-774B-BE26-3E910F55A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7C43-F195-47A0-AB40-170F66326A1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DEDDBF-1EF1-ABE5-4311-6AD56155F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D05E0-F31A-805D-7748-A8561DFFB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A2C7-76BC-459D-A1DD-3C5DB571E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987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A680A-B8D3-C867-0319-8BF83517D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C8B476-7FA3-C01D-88B4-4C588614EE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AAE23-8AF9-E275-4690-0BAA93633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7C43-F195-47A0-AB40-170F66326A1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4BB17-6070-562D-A2BE-E29D60965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B9144-516A-80CA-A0A7-ABD21E3DB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A2C7-76BC-459D-A1DD-3C5DB571E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677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7B2C1D-D473-29F5-A026-0A66E9C5EC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43585C-812D-D0B7-5ADF-70CB8E387A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327C3C-797A-ADD6-66ED-650410451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7C43-F195-47A0-AB40-170F66326A1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87C38-CB6E-9A02-69E0-3DF39E95A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5AA0E-3503-8AA3-3759-EC9A75C83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A2C7-76BC-459D-A1DD-3C5DB571E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476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903F6-0DEA-3415-0206-91449A9BE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B6569-52A4-1BA9-EBC4-B196A6A14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B0F782-8E00-8FFC-58FB-920FA2095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7C43-F195-47A0-AB40-170F66326A1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C5321-2171-7A90-A449-85A2D37DC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11EF5-156D-6BE6-D8D4-87ABE8B5E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A2C7-76BC-459D-A1DD-3C5DB571E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416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D9124-AD30-027D-B83F-A474F6EBE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78D0BC-AD13-88F6-387D-A43CB40D7B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D6D1B-0BB4-7CB6-5136-3BA91A407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7C43-F195-47A0-AB40-170F66326A1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ABBE0F-B8EA-A9CC-7E85-704CCD2FE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47488-EB32-1E43-EC9F-BB482BF6B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A2C7-76BC-459D-A1DD-3C5DB571E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9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439CC-D198-F2D4-76AB-5E221CC0C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E4A29-D1D0-7932-8EFC-27C8F18D6B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B08600-989F-F2A4-57EC-2917411A9A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28F882-C600-D2D2-2391-07D0114A2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7C43-F195-47A0-AB40-170F66326A1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02DD82-21D9-DF8F-2C5B-AAA47C06F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0A75A2-972B-6CE7-0A45-44C952105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A2C7-76BC-459D-A1DD-3C5DB571E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65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E710E-1B1A-2FB8-A8D4-93B6C3FF7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734612-401A-0E06-2C5B-70B4BC832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95A1B7-7985-D5D1-46C2-52926CD811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8BA9E4-40CF-03A8-5DDC-98CCF363E9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7D0522-1A31-CB64-EFC8-BE628FA2C3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8E1641-95A6-FFDC-FE47-51957D829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7C43-F195-47A0-AB40-170F66326A1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46777C-27FB-854B-4A1A-10CB07B72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F0AEF6-23E3-18F2-8222-7AD8A2E3E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A2C7-76BC-459D-A1DD-3C5DB571E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504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A1FB2-A6C8-6B2B-33E8-300DF74EC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22F6C5-0029-5626-A9E1-918D6FAA2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7C43-F195-47A0-AB40-170F66326A1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6DE433-7792-D37A-01F4-A3765E9F3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22A03E-E55F-9019-975B-303C402FA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A2C7-76BC-459D-A1DD-3C5DB571E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062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29E7EE-8FA3-96FF-DED1-8B8651396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7C43-F195-47A0-AB40-170F66326A1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DA35AF-0B08-5210-7DC4-26017F300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936B1A-E58E-6F0B-721F-03C4E83B9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A2C7-76BC-459D-A1DD-3C5DB571E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886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E3541-267A-1A55-9955-7D2756C81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F3BC2-C6E3-33D9-A321-BB3051649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F7A99B-BBB4-40AF-4B6A-10309E66EC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753AAA-ADE8-4E4E-9A7C-7318EC2D5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7C43-F195-47A0-AB40-170F66326A1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666986-5777-4CA9-78AD-E502A79C6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299C46-44E5-E972-BA95-9697A6A21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A2C7-76BC-459D-A1DD-3C5DB571E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576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8A107-87AD-D20D-3914-F513F2515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FAE962-C6B2-D230-1456-B663599519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E27001-15D7-6C75-A84A-4F0A4AD4B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9B3F92-F089-9713-488A-2C59B58AD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7C43-F195-47A0-AB40-170F66326A1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A0628-0E87-9471-EF15-D2676E7B3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47B616-078B-F240-EBF4-FF64BA3AE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A2C7-76BC-459D-A1DD-3C5DB571E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933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D94E44-91E5-9935-5AC1-318F3AC2D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F39146-F816-BB3F-0B9A-D2FFF2C67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5F1D5E-B3E9-FC3D-01AE-7E8A907C0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3F7C43-F195-47A0-AB40-170F66326A1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2F721F-77DD-15B4-1FE3-BC25A088A2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81F50-FC22-D0E7-25C7-596BE53688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77A2C7-76BC-459D-A1DD-3C5DB571E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69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51171DF-B188-D54D-1E30-5916F920E8FA}"/>
              </a:ext>
            </a:extLst>
          </p:cNvPr>
          <p:cNvSpPr txBox="1"/>
          <p:nvPr/>
        </p:nvSpPr>
        <p:spPr>
          <a:xfrm>
            <a:off x="78377" y="0"/>
            <a:ext cx="12113623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				</a:t>
            </a:r>
          </a:p>
          <a:p>
            <a:endParaRPr lang="en-US" sz="3600" b="1" dirty="0">
              <a:solidFill>
                <a:srgbClr val="C00000"/>
              </a:solidFill>
            </a:endParaRPr>
          </a:p>
          <a:p>
            <a:r>
              <a:rPr lang="en-US" sz="3600" b="1" dirty="0">
                <a:solidFill>
                  <a:srgbClr val="C00000"/>
                </a:solidFill>
              </a:rPr>
              <a:t>	   Understanding How a Country Works</a:t>
            </a:r>
          </a:p>
          <a:p>
            <a:endParaRPr lang="en-US" sz="3600" b="1" dirty="0">
              <a:solidFill>
                <a:srgbClr val="C00000"/>
              </a:solidFill>
            </a:endParaRPr>
          </a:p>
          <a:p>
            <a:r>
              <a:rPr lang="en-US" sz="3600" b="1" dirty="0">
                <a:solidFill>
                  <a:srgbClr val="C00000"/>
                </a:solidFill>
              </a:rPr>
              <a:t>Instructions: </a:t>
            </a:r>
          </a:p>
          <a:p>
            <a:r>
              <a:rPr lang="en-US" sz="3600" b="1" dirty="0">
                <a:solidFill>
                  <a:srgbClr val="C00000"/>
                </a:solidFill>
              </a:rPr>
              <a:t>-</a:t>
            </a:r>
            <a:r>
              <a:rPr lang="en-US" sz="3600" b="1" dirty="0"/>
              <a:t>Write down the important facts</a:t>
            </a:r>
          </a:p>
          <a:p>
            <a:r>
              <a:rPr lang="en-US" sz="3600" b="1" dirty="0"/>
              <a:t>-Learn (homework)</a:t>
            </a:r>
          </a:p>
          <a:p>
            <a:r>
              <a:rPr lang="en-US" sz="3600" b="1" dirty="0"/>
              <a:t>-Write a quiz (not open-book quiz)</a:t>
            </a:r>
          </a:p>
          <a:p>
            <a:endParaRPr lang="en-US" sz="3600" b="1" dirty="0"/>
          </a:p>
          <a:p>
            <a:r>
              <a:rPr lang="en-US" sz="3600" b="1" dirty="0"/>
              <a:t>Show your knowledge creating the following project:</a:t>
            </a:r>
          </a:p>
          <a:p>
            <a:r>
              <a:rPr lang="en-US" sz="3600" b="1" dirty="0">
                <a:solidFill>
                  <a:srgbClr val="C00000"/>
                </a:solidFill>
              </a:rPr>
              <a:t>          Project: A Country Under the Microscope</a:t>
            </a:r>
          </a:p>
        </p:txBody>
      </p:sp>
    </p:spTree>
    <p:extLst>
      <p:ext uri="{BB962C8B-B14F-4D97-AF65-F5344CB8AC3E}">
        <p14:creationId xmlns:p14="http://schemas.microsoft.com/office/powerpoint/2010/main" val="3126833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FCE5FCB-465C-0479-BE9F-287F5E29ABC0}"/>
              </a:ext>
            </a:extLst>
          </p:cNvPr>
          <p:cNvSpPr txBox="1"/>
          <p:nvPr/>
        </p:nvSpPr>
        <p:spPr>
          <a:xfrm>
            <a:off x="74023" y="0"/>
            <a:ext cx="12043954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 					</a:t>
            </a:r>
            <a:r>
              <a:rPr lang="en-US" sz="2400" b="1" dirty="0">
                <a:solidFill>
                  <a:srgbClr val="C00000"/>
                </a:solidFill>
              </a:rPr>
              <a:t>Culture – Daily Life (cont.)</a:t>
            </a:r>
          </a:p>
          <a:p>
            <a:endParaRPr lang="en-US" sz="2400" b="1" dirty="0">
              <a:solidFill>
                <a:srgbClr val="C00000"/>
              </a:solidFill>
            </a:endParaRPr>
          </a:p>
          <a:p>
            <a:r>
              <a:rPr lang="en-US" sz="2400" b="1" dirty="0">
                <a:solidFill>
                  <a:srgbClr val="C00000"/>
                </a:solidFill>
              </a:rPr>
              <a:t>Clothing example</a:t>
            </a:r>
          </a:p>
          <a:p>
            <a:endParaRPr lang="en-US" sz="2400" b="1" dirty="0">
              <a:solidFill>
                <a:srgbClr val="C00000"/>
              </a:solidFill>
            </a:endParaRPr>
          </a:p>
          <a:p>
            <a:r>
              <a:rPr lang="en-US" sz="2400" b="1" dirty="0">
                <a:solidFill>
                  <a:srgbClr val="C00000"/>
                </a:solidFill>
              </a:rPr>
              <a:t>Some countries: </a:t>
            </a:r>
            <a:r>
              <a:rPr lang="en-US" sz="2400" b="1" dirty="0"/>
              <a:t>Wear traditional clothing during holidays</a:t>
            </a:r>
          </a:p>
          <a:p>
            <a:r>
              <a:rPr lang="en-US" sz="2400" b="1" dirty="0">
                <a:solidFill>
                  <a:srgbClr val="C00000"/>
                </a:solidFill>
              </a:rPr>
              <a:t>Others:	        </a:t>
            </a:r>
            <a:r>
              <a:rPr lang="en-US" sz="2400" b="1" dirty="0"/>
              <a:t>Wear modern clothing every day</a:t>
            </a:r>
          </a:p>
          <a:p>
            <a:endParaRPr lang="en-US" sz="2400" b="1" dirty="0"/>
          </a:p>
          <a:p>
            <a:r>
              <a:rPr lang="en-US" sz="2400" b="1" dirty="0"/>
              <a:t> </a:t>
            </a:r>
            <a:r>
              <a:rPr lang="en-US" sz="2400" b="1" dirty="0">
                <a:solidFill>
                  <a:srgbClr val="C00000"/>
                </a:solidFill>
              </a:rPr>
              <a:t>Clothing can show:</a:t>
            </a:r>
          </a:p>
          <a:p>
            <a:r>
              <a:rPr lang="en-US" sz="2400" b="1" dirty="0"/>
              <a:t>Religion</a:t>
            </a:r>
          </a:p>
          <a:p>
            <a:r>
              <a:rPr lang="en-US" sz="2400" b="1" dirty="0"/>
              <a:t>Weather</a:t>
            </a:r>
          </a:p>
          <a:p>
            <a:r>
              <a:rPr lang="en-US" sz="2400" b="1" dirty="0"/>
              <a:t>Traditions</a:t>
            </a:r>
          </a:p>
          <a:p>
            <a:r>
              <a:rPr lang="en-US" sz="2400" b="1" dirty="0"/>
              <a:t>*******************************************************************************</a:t>
            </a:r>
          </a:p>
          <a:p>
            <a:r>
              <a:rPr lang="en-US" sz="2400" b="1" dirty="0">
                <a:solidFill>
                  <a:srgbClr val="C00000"/>
                </a:solidFill>
              </a:rPr>
              <a:t>Music reflects:</a:t>
            </a:r>
          </a:p>
          <a:p>
            <a:r>
              <a:rPr lang="en-US" sz="2400" b="1" dirty="0"/>
              <a:t>History</a:t>
            </a:r>
          </a:p>
          <a:p>
            <a:r>
              <a:rPr lang="en-US" sz="2400" b="1" dirty="0"/>
              <a:t>Emotions</a:t>
            </a:r>
          </a:p>
          <a:p>
            <a:r>
              <a:rPr lang="en-US" sz="2400" b="1" dirty="0"/>
              <a:t>Traditions</a:t>
            </a:r>
          </a:p>
          <a:p>
            <a:r>
              <a:rPr lang="en-US" sz="2400" b="1" dirty="0"/>
              <a:t> Some countries use traditional instruments. Others focus on modern music. </a:t>
            </a:r>
          </a:p>
          <a:p>
            <a:r>
              <a:rPr lang="en-US" sz="2400" b="1" dirty="0">
                <a:solidFill>
                  <a:srgbClr val="C00000"/>
                </a:solidFill>
              </a:rPr>
              <a:t>KEY IDEA Culture affects how people live, think, and interact every day.</a:t>
            </a:r>
          </a:p>
        </p:txBody>
      </p:sp>
    </p:spTree>
    <p:extLst>
      <p:ext uri="{BB962C8B-B14F-4D97-AF65-F5344CB8AC3E}">
        <p14:creationId xmlns:p14="http://schemas.microsoft.com/office/powerpoint/2010/main" val="3390973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DEEFE6-480C-4D20-475E-843BA94B1685}"/>
              </a:ext>
            </a:extLst>
          </p:cNvPr>
          <p:cNvSpPr txBox="1"/>
          <p:nvPr/>
        </p:nvSpPr>
        <p:spPr>
          <a:xfrm>
            <a:off x="0" y="1"/>
            <a:ext cx="12192000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400" b="1" dirty="0"/>
          </a:p>
          <a:p>
            <a:r>
              <a:rPr lang="en-US" sz="2400" b="1" dirty="0"/>
              <a:t>				</a:t>
            </a:r>
            <a:r>
              <a:rPr lang="en-US" sz="2400" b="1" dirty="0">
                <a:solidFill>
                  <a:srgbClr val="C00000"/>
                </a:solidFill>
              </a:rPr>
              <a:t>   Culture – Daily Life (cont.)</a:t>
            </a:r>
          </a:p>
          <a:p>
            <a:endParaRPr lang="en-US" sz="2400" b="1" dirty="0">
              <a:solidFill>
                <a:srgbClr val="C00000"/>
              </a:solidFill>
            </a:endParaRPr>
          </a:p>
          <a:p>
            <a:r>
              <a:rPr lang="en-US" sz="2400" b="1" dirty="0"/>
              <a:t>				</a:t>
            </a:r>
            <a:r>
              <a:rPr lang="en-US" sz="2400" b="1" dirty="0">
                <a:solidFill>
                  <a:srgbClr val="C00000"/>
                </a:solidFill>
              </a:rPr>
              <a:t>WHY culture matters </a:t>
            </a:r>
            <a:endParaRPr lang="en-US" sz="2400" b="1" dirty="0"/>
          </a:p>
          <a:p>
            <a:r>
              <a:rPr lang="en-US" sz="2400" b="1" dirty="0">
                <a:solidFill>
                  <a:srgbClr val="C00000"/>
                </a:solidFill>
              </a:rPr>
              <a:t>Culture helps us:</a:t>
            </a:r>
          </a:p>
          <a:p>
            <a:endParaRPr lang="en-US" sz="2400" b="1" dirty="0">
              <a:solidFill>
                <a:srgbClr val="C00000"/>
              </a:solidFill>
            </a:endParaRPr>
          </a:p>
          <a:p>
            <a:r>
              <a:rPr lang="en-US" sz="2400" b="1" dirty="0"/>
              <a:t>Understand people</a:t>
            </a:r>
          </a:p>
          <a:p>
            <a:endParaRPr lang="en-US" sz="2400" b="1" dirty="0"/>
          </a:p>
          <a:p>
            <a:r>
              <a:rPr lang="en-US" sz="2400" b="1" dirty="0"/>
              <a:t>Respect differences</a:t>
            </a:r>
          </a:p>
          <a:p>
            <a:endParaRPr lang="en-US" sz="2400" b="1" dirty="0"/>
          </a:p>
          <a:p>
            <a:r>
              <a:rPr lang="en-US" sz="2400" b="1" dirty="0"/>
              <a:t>See how life is different around the world </a:t>
            </a:r>
          </a:p>
          <a:p>
            <a:endParaRPr lang="en-US" sz="2400" b="1" dirty="0"/>
          </a:p>
          <a:p>
            <a:endParaRPr lang="en-US" sz="2400" b="1" dirty="0">
              <a:solidFill>
                <a:srgbClr val="C00000"/>
              </a:solidFill>
            </a:endParaRPr>
          </a:p>
          <a:p>
            <a:r>
              <a:rPr lang="en-US" sz="2400" b="1" dirty="0">
                <a:solidFill>
                  <a:srgbClr val="C00000"/>
                </a:solidFill>
              </a:rPr>
              <a:t>KEY IDEA: </a:t>
            </a:r>
            <a:r>
              <a:rPr lang="en-US" sz="2400" b="1" dirty="0"/>
              <a:t>Culture affects how people live, think, and interact every day.</a:t>
            </a:r>
          </a:p>
          <a:p>
            <a:endParaRPr lang="en-US" sz="2400" b="1" dirty="0"/>
          </a:p>
          <a:p>
            <a:r>
              <a:rPr lang="en-US" sz="2400" b="1" dirty="0"/>
              <a:t>			</a:t>
            </a:r>
            <a:r>
              <a:rPr lang="en-US" sz="2400" b="1" dirty="0">
                <a:solidFill>
                  <a:srgbClr val="C00000"/>
                </a:solidFill>
              </a:rPr>
              <a:t>Culture is not a list—it is a way of life!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26028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164E60B-3ECE-003C-1A54-9AAD406F869C}"/>
              </a:ext>
            </a:extLst>
          </p:cNvPr>
          <p:cNvSpPr txBox="1"/>
          <p:nvPr/>
        </p:nvSpPr>
        <p:spPr>
          <a:xfrm>
            <a:off x="0" y="0"/>
            <a:ext cx="1210491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		</a:t>
            </a:r>
          </a:p>
          <a:p>
            <a:endParaRPr lang="en-US" sz="2800" b="1" dirty="0">
              <a:solidFill>
                <a:srgbClr val="C00000"/>
              </a:solidFill>
            </a:endParaRPr>
          </a:p>
          <a:p>
            <a:endParaRPr lang="en-US" sz="2800" b="1" dirty="0">
              <a:solidFill>
                <a:srgbClr val="C00000"/>
              </a:solidFill>
            </a:endParaRPr>
          </a:p>
          <a:p>
            <a:endParaRPr lang="en-US" sz="2800" b="1" dirty="0">
              <a:solidFill>
                <a:srgbClr val="C00000"/>
              </a:solidFill>
            </a:endParaRPr>
          </a:p>
          <a:p>
            <a:endParaRPr lang="en-US" sz="2800" b="1" dirty="0">
              <a:solidFill>
                <a:srgbClr val="C00000"/>
              </a:solidFill>
            </a:endParaRPr>
          </a:p>
          <a:p>
            <a:r>
              <a:rPr lang="en-US" sz="2800" b="1" dirty="0">
                <a:solidFill>
                  <a:srgbClr val="C00000"/>
                </a:solidFill>
              </a:rPr>
              <a:t>				Q  U  I  Z       T  I  M  E</a:t>
            </a:r>
          </a:p>
        </p:txBody>
      </p:sp>
    </p:spTree>
    <p:extLst>
      <p:ext uri="{BB962C8B-B14F-4D97-AF65-F5344CB8AC3E}">
        <p14:creationId xmlns:p14="http://schemas.microsoft.com/office/powerpoint/2010/main" val="2530123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ED3242B-5AB9-A372-8392-34A2405B6A7C}"/>
              </a:ext>
            </a:extLst>
          </p:cNvPr>
          <p:cNvSpPr txBox="1"/>
          <p:nvPr/>
        </p:nvSpPr>
        <p:spPr>
          <a:xfrm>
            <a:off x="60960" y="0"/>
            <a:ext cx="12035246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				</a:t>
            </a:r>
          </a:p>
          <a:p>
            <a:endParaRPr lang="en-US" dirty="0"/>
          </a:p>
          <a:p>
            <a:r>
              <a:rPr lang="en-US" dirty="0"/>
              <a:t>		</a:t>
            </a:r>
            <a:r>
              <a:rPr lang="en-US" sz="2400" b="1" dirty="0">
                <a:solidFill>
                  <a:srgbClr val="C00000"/>
                </a:solidFill>
              </a:rPr>
              <a:t>PROJECT: A COUNTRY UNDER THE MICROSCOPE (group work)</a:t>
            </a:r>
            <a:endParaRPr lang="en-US" sz="2400" b="1" dirty="0"/>
          </a:p>
          <a:p>
            <a:r>
              <a:rPr lang="en-US" sz="2400" b="1" dirty="0">
                <a:solidFill>
                  <a:srgbClr val="C00000"/>
                </a:solidFill>
              </a:rPr>
              <a:t>Instructions</a:t>
            </a:r>
          </a:p>
          <a:p>
            <a:endParaRPr lang="en-US" sz="2400" b="1" dirty="0"/>
          </a:p>
          <a:p>
            <a:r>
              <a:rPr lang="en-US" sz="2400" b="1" dirty="0"/>
              <a:t>-Get the printed instructions.</a:t>
            </a:r>
          </a:p>
          <a:p>
            <a:endParaRPr lang="en-US" sz="2400" b="1" dirty="0"/>
          </a:p>
          <a:p>
            <a:r>
              <a:rPr lang="en-US" sz="2400" b="1" dirty="0"/>
              <a:t>-Follow each step carefully.</a:t>
            </a:r>
          </a:p>
          <a:p>
            <a:endParaRPr lang="en-US" sz="2400" b="1" dirty="0"/>
          </a:p>
          <a:p>
            <a:r>
              <a:rPr lang="en-US" sz="2400" b="1" dirty="0"/>
              <a:t>-The basic information is attached to each country on the list.</a:t>
            </a:r>
          </a:p>
          <a:p>
            <a:endParaRPr lang="en-US" sz="2400" b="1" dirty="0"/>
          </a:p>
          <a:p>
            <a:r>
              <a:rPr lang="en-US" sz="2400" b="1" dirty="0"/>
              <a:t>-If you need more information and/or pictures, ask Mrs. Shaposhnikov. You will receive the additional information within a short time.</a:t>
            </a:r>
          </a:p>
          <a:p>
            <a:endParaRPr lang="en-US" sz="2400" b="1" dirty="0"/>
          </a:p>
          <a:p>
            <a:r>
              <a:rPr lang="en-US" sz="2400" b="1" dirty="0"/>
              <a:t>-Each group member must speak during the presentation.</a:t>
            </a:r>
          </a:p>
          <a:p>
            <a:endParaRPr lang="en-US" sz="2400" b="1" dirty="0"/>
          </a:p>
          <a:p>
            <a:r>
              <a:rPr lang="en-US" sz="2400" b="1" dirty="0"/>
              <a:t>-Don’t forget to create a 10-question multiple-choice quiz.</a:t>
            </a:r>
          </a:p>
          <a:p>
            <a:endParaRPr lang="en-US" sz="2400" b="1" dirty="0"/>
          </a:p>
          <a:p>
            <a:r>
              <a:rPr lang="en-US" sz="2400" b="1" dirty="0"/>
              <a:t>-Submit the quiz with the answer key for review.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748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79D2C06-C2CF-F59A-7C54-AC4A34D02170}"/>
              </a:ext>
            </a:extLst>
          </p:cNvPr>
          <p:cNvSpPr txBox="1"/>
          <p:nvPr/>
        </p:nvSpPr>
        <p:spPr>
          <a:xfrm>
            <a:off x="200297" y="78377"/>
            <a:ext cx="1199170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				</a:t>
            </a:r>
            <a:r>
              <a:rPr lang="en-US" sz="2400" b="1" dirty="0">
                <a:solidFill>
                  <a:srgbClr val="C00000"/>
                </a:solidFill>
              </a:rPr>
              <a:t>What Is a Country?</a:t>
            </a:r>
          </a:p>
          <a:p>
            <a:endParaRPr lang="en-US" sz="2400" b="1" dirty="0">
              <a:solidFill>
                <a:srgbClr val="C00000"/>
              </a:solidFill>
            </a:endParaRPr>
          </a:p>
          <a:p>
            <a:endParaRPr lang="en-US" sz="2400" b="1" dirty="0"/>
          </a:p>
          <a:p>
            <a:r>
              <a:rPr lang="en-US" sz="2400" b="1" dirty="0"/>
              <a:t>A country is more than just a place on a map.</a:t>
            </a:r>
          </a:p>
          <a:p>
            <a:endParaRPr lang="en-US" sz="2400" b="1" dirty="0"/>
          </a:p>
          <a:p>
            <a:r>
              <a:rPr lang="en-US" sz="2400" b="1" dirty="0"/>
              <a:t>A country is made of:</a:t>
            </a:r>
          </a:p>
          <a:p>
            <a:endParaRPr lang="en-US" sz="2400" b="1" dirty="0"/>
          </a:p>
          <a:p>
            <a:r>
              <a:rPr lang="en-US" sz="2400" b="1" dirty="0"/>
              <a:t>-Land</a:t>
            </a:r>
          </a:p>
          <a:p>
            <a:r>
              <a:rPr lang="en-US" sz="2400" b="1" dirty="0"/>
              <a:t>-People</a:t>
            </a:r>
          </a:p>
          <a:p>
            <a:r>
              <a:rPr lang="en-US" sz="2400" b="1" dirty="0"/>
              <a:t>-Government</a:t>
            </a:r>
          </a:p>
          <a:p>
            <a:r>
              <a:rPr lang="en-US" sz="2400" b="1" dirty="0"/>
              <a:t>-Economy</a:t>
            </a:r>
          </a:p>
          <a:p>
            <a:r>
              <a:rPr lang="en-US" sz="2400" b="1" dirty="0"/>
              <a:t>-Culture</a:t>
            </a:r>
          </a:p>
        </p:txBody>
      </p:sp>
    </p:spTree>
    <p:extLst>
      <p:ext uri="{BB962C8B-B14F-4D97-AF65-F5344CB8AC3E}">
        <p14:creationId xmlns:p14="http://schemas.microsoft.com/office/powerpoint/2010/main" val="2656170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65D16B-E067-44E0-D951-A6ED41A9C4A4}"/>
              </a:ext>
            </a:extLst>
          </p:cNvPr>
          <p:cNvSpPr txBox="1"/>
          <p:nvPr/>
        </p:nvSpPr>
        <p:spPr>
          <a:xfrm>
            <a:off x="60960" y="1"/>
            <a:ext cx="12043954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			</a:t>
            </a:r>
            <a:r>
              <a:rPr lang="en-US" sz="2400" b="1" dirty="0">
                <a:solidFill>
                  <a:srgbClr val="C00000"/>
                </a:solidFill>
              </a:rPr>
              <a:t>          		 Geography</a:t>
            </a:r>
          </a:p>
          <a:p>
            <a:r>
              <a:rPr lang="en-US" sz="2400" b="1" dirty="0"/>
              <a:t>				Location (where it is)</a:t>
            </a:r>
          </a:p>
          <a:p>
            <a:r>
              <a:rPr lang="en-US" sz="2400" b="1" dirty="0"/>
              <a:t>				Climate (weather )</a:t>
            </a:r>
          </a:p>
          <a:p>
            <a:r>
              <a:rPr lang="en-US" sz="2400" b="1" dirty="0"/>
              <a:t>				Natural resources (oil, water, land)</a:t>
            </a:r>
          </a:p>
          <a:p>
            <a:endParaRPr lang="en-US" sz="2400" b="1" dirty="0"/>
          </a:p>
          <a:p>
            <a:r>
              <a:rPr lang="en-US" sz="2400" b="1" dirty="0">
                <a:solidFill>
                  <a:srgbClr val="C00000"/>
                </a:solidFill>
              </a:rPr>
              <a:t>Geography is the foundation of a country.</a:t>
            </a:r>
          </a:p>
          <a:p>
            <a:endParaRPr lang="en-US" sz="2400" b="1" dirty="0"/>
          </a:p>
          <a:p>
            <a:r>
              <a:rPr lang="en-US" sz="2400" b="1" dirty="0">
                <a:solidFill>
                  <a:srgbClr val="C00000"/>
                </a:solidFill>
              </a:rPr>
              <a:t>It affects:</a:t>
            </a:r>
          </a:p>
          <a:p>
            <a:r>
              <a:rPr lang="en-US" sz="2400" b="1" dirty="0"/>
              <a:t>What people eat</a:t>
            </a:r>
          </a:p>
          <a:p>
            <a:r>
              <a:rPr lang="en-US" sz="2400" b="1" dirty="0"/>
              <a:t>What jobs they have</a:t>
            </a:r>
          </a:p>
          <a:p>
            <a:r>
              <a:rPr lang="en-US" sz="2400" b="1" dirty="0"/>
              <a:t>How they live</a:t>
            </a:r>
          </a:p>
          <a:p>
            <a:endParaRPr lang="en-US" sz="2400" b="1" dirty="0"/>
          </a:p>
          <a:p>
            <a:r>
              <a:rPr lang="en-US" sz="2400" b="1" dirty="0"/>
              <a:t> Example: Cold countries: warm clothing, different food.</a:t>
            </a:r>
          </a:p>
          <a:p>
            <a:endParaRPr lang="en-US" sz="2400" b="1" dirty="0"/>
          </a:p>
          <a:p>
            <a:r>
              <a:rPr lang="en-US" sz="2400" b="1" dirty="0"/>
              <a:t>Countries with oil: often wealthier. </a:t>
            </a:r>
          </a:p>
          <a:p>
            <a:endParaRPr lang="en-US" sz="2400" b="1" dirty="0"/>
          </a:p>
          <a:p>
            <a:r>
              <a:rPr lang="en-US" sz="2400" b="1" dirty="0"/>
              <a:t>			</a:t>
            </a:r>
            <a:r>
              <a:rPr lang="en-US" sz="2400" b="1" dirty="0">
                <a:solidFill>
                  <a:srgbClr val="C00000"/>
                </a:solidFill>
              </a:rPr>
              <a:t>Key idea: Geography shapes life.</a:t>
            </a:r>
          </a:p>
        </p:txBody>
      </p:sp>
    </p:spTree>
    <p:extLst>
      <p:ext uri="{BB962C8B-B14F-4D97-AF65-F5344CB8AC3E}">
        <p14:creationId xmlns:p14="http://schemas.microsoft.com/office/powerpoint/2010/main" val="3112013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A71C73-D172-847A-813D-4D5ECFCB9428}"/>
              </a:ext>
            </a:extLst>
          </p:cNvPr>
          <p:cNvSpPr txBox="1"/>
          <p:nvPr/>
        </p:nvSpPr>
        <p:spPr>
          <a:xfrm>
            <a:off x="0" y="-69670"/>
            <a:ext cx="12192000" cy="7109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			</a:t>
            </a:r>
            <a:r>
              <a:rPr lang="en-US" sz="2400" b="1" dirty="0">
                <a:solidFill>
                  <a:srgbClr val="C00000"/>
                </a:solidFill>
              </a:rPr>
              <a:t>   Population &amp; </a:t>
            </a:r>
            <a:r>
              <a:rPr lang="en-US" sz="2400" b="1" dirty="0" err="1">
                <a:solidFill>
                  <a:srgbClr val="C00000"/>
                </a:solidFill>
              </a:rPr>
              <a:t>DiversityContent</a:t>
            </a:r>
            <a:endParaRPr lang="en-US" sz="2400" b="1" dirty="0">
              <a:solidFill>
                <a:srgbClr val="C00000"/>
              </a:solidFill>
            </a:endParaRPr>
          </a:p>
          <a:p>
            <a:endParaRPr lang="en-US" sz="2400" b="1" dirty="0"/>
          </a:p>
          <a:p>
            <a:r>
              <a:rPr lang="en-US" sz="2400" b="1" dirty="0">
                <a:solidFill>
                  <a:srgbClr val="C00000"/>
                </a:solidFill>
              </a:rPr>
              <a:t>Population</a:t>
            </a:r>
            <a:r>
              <a:rPr lang="en-US" sz="2400" b="1" dirty="0"/>
              <a:t> = number of people</a:t>
            </a:r>
          </a:p>
          <a:p>
            <a:r>
              <a:rPr lang="en-US" sz="2400" b="1" dirty="0">
                <a:solidFill>
                  <a:srgbClr val="C00000"/>
                </a:solidFill>
              </a:rPr>
              <a:t>Diversity</a:t>
            </a:r>
            <a:r>
              <a:rPr lang="en-US" sz="2400" b="1" dirty="0"/>
              <a:t> = different cultures, languages, backgrounds</a:t>
            </a:r>
          </a:p>
          <a:p>
            <a:r>
              <a:rPr lang="en-US" sz="2400" b="1" dirty="0"/>
              <a:t>********************************************************************************</a:t>
            </a:r>
          </a:p>
          <a:p>
            <a:r>
              <a:rPr lang="en-US" sz="2400" b="1" dirty="0">
                <a:solidFill>
                  <a:srgbClr val="C00000"/>
                </a:solidFill>
              </a:rPr>
              <a:t>Population</a:t>
            </a:r>
          </a:p>
          <a:p>
            <a:r>
              <a:rPr lang="en-US" sz="2400" b="1" dirty="0"/>
              <a:t>Some countries have millions of people, others have fewer.</a:t>
            </a:r>
          </a:p>
          <a:p>
            <a:r>
              <a:rPr lang="en-US" sz="2400" b="1" dirty="0"/>
              <a:t>Diversity means people are different:</a:t>
            </a:r>
          </a:p>
          <a:p>
            <a:r>
              <a:rPr lang="en-US" sz="2400" b="1" dirty="0"/>
              <a:t>-Languages</a:t>
            </a:r>
          </a:p>
          <a:p>
            <a:r>
              <a:rPr lang="en-US" sz="2400" b="1" dirty="0"/>
              <a:t>-Traditions</a:t>
            </a:r>
          </a:p>
          <a:p>
            <a:r>
              <a:rPr lang="en-US" sz="2400" b="1" dirty="0"/>
              <a:t>-Origins</a:t>
            </a:r>
          </a:p>
          <a:p>
            <a:endParaRPr lang="en-US" sz="2400" b="1" dirty="0"/>
          </a:p>
          <a:p>
            <a:r>
              <a:rPr lang="en-US" sz="2400" b="1" dirty="0">
                <a:solidFill>
                  <a:srgbClr val="C00000"/>
                </a:solidFill>
              </a:rPr>
              <a:t> Diversity </a:t>
            </a:r>
          </a:p>
          <a:p>
            <a:r>
              <a:rPr lang="en-US" sz="2400" b="1" dirty="0"/>
              <a:t>Diversity can make a country more interesting, but it can also create challenges.</a:t>
            </a:r>
          </a:p>
          <a:p>
            <a:endParaRPr lang="en-US" sz="2400" b="1" dirty="0"/>
          </a:p>
          <a:p>
            <a:r>
              <a:rPr lang="en-US" sz="2400" b="1" dirty="0"/>
              <a:t> Diversity brings different cultures and ideas, which makes a country interesting, but it can also create challenges such as language differences or disagreements.</a:t>
            </a:r>
          </a:p>
          <a:p>
            <a:endParaRPr lang="en-US" sz="2400" b="1" dirty="0"/>
          </a:p>
          <a:p>
            <a:r>
              <a:rPr lang="en-US" sz="2400" b="1" dirty="0">
                <a:solidFill>
                  <a:srgbClr val="C00000"/>
                </a:solidFill>
              </a:rPr>
              <a:t>Key </a:t>
            </a:r>
            <a:r>
              <a:rPr lang="en-US" sz="2400" b="1" dirty="0" err="1">
                <a:solidFill>
                  <a:srgbClr val="C00000"/>
                </a:solidFill>
              </a:rPr>
              <a:t>idea:People</a:t>
            </a:r>
            <a:r>
              <a:rPr lang="en-US" sz="2400" b="1" dirty="0">
                <a:solidFill>
                  <a:srgbClr val="C00000"/>
                </a:solidFill>
              </a:rPr>
              <a:t> make the country.</a:t>
            </a:r>
          </a:p>
        </p:txBody>
      </p:sp>
    </p:spTree>
    <p:extLst>
      <p:ext uri="{BB962C8B-B14F-4D97-AF65-F5344CB8AC3E}">
        <p14:creationId xmlns:p14="http://schemas.microsoft.com/office/powerpoint/2010/main" val="1493164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D7EA79-B06A-3D9D-B1A2-BD13C4162199}"/>
              </a:ext>
            </a:extLst>
          </p:cNvPr>
          <p:cNvSpPr txBox="1"/>
          <p:nvPr/>
        </p:nvSpPr>
        <p:spPr>
          <a:xfrm>
            <a:off x="104503" y="0"/>
            <a:ext cx="12087497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			</a:t>
            </a:r>
            <a:r>
              <a:rPr lang="en-US" sz="2400" b="1" dirty="0">
                <a:solidFill>
                  <a:srgbClr val="C00000"/>
                </a:solidFill>
              </a:rPr>
              <a:t>     Jewish Communities Around the World</a:t>
            </a:r>
          </a:p>
          <a:p>
            <a:r>
              <a:rPr lang="en-US" sz="2400" b="1" dirty="0"/>
              <a:t>Jewish communities can be found in many countries, but they are very different in size and strength.</a:t>
            </a:r>
          </a:p>
          <a:p>
            <a:r>
              <a:rPr lang="en-US" sz="2400" b="1" dirty="0"/>
              <a:t> 			</a:t>
            </a:r>
            <a:r>
              <a:rPr lang="en-US" sz="2400" b="1" dirty="0">
                <a:solidFill>
                  <a:srgbClr val="C00000"/>
                </a:solidFill>
              </a:rPr>
              <a:t>Big vs. Small Jewish Communities</a:t>
            </a:r>
          </a:p>
          <a:p>
            <a:r>
              <a:rPr lang="en-US" sz="2400" b="1" dirty="0"/>
              <a:t>			       </a:t>
            </a:r>
          </a:p>
          <a:p>
            <a:r>
              <a:rPr lang="en-US" sz="2400" b="1" dirty="0"/>
              <a:t>			        </a:t>
            </a:r>
            <a:r>
              <a:rPr lang="en-US" sz="2400" b="1" dirty="0">
                <a:solidFill>
                  <a:srgbClr val="C00000"/>
                </a:solidFill>
              </a:rPr>
              <a:t>Large Jewish Communities</a:t>
            </a:r>
          </a:p>
          <a:p>
            <a:endParaRPr lang="en-US" sz="2400" b="1" dirty="0">
              <a:solidFill>
                <a:srgbClr val="C00000"/>
              </a:solidFill>
            </a:endParaRPr>
          </a:p>
          <a:p>
            <a:r>
              <a:rPr lang="en-US" sz="2400" b="1" dirty="0">
                <a:solidFill>
                  <a:srgbClr val="C00000"/>
                </a:solidFill>
              </a:rPr>
              <a:t>Examples: 		</a:t>
            </a:r>
            <a:r>
              <a:rPr lang="en-US" sz="2400" b="1" dirty="0"/>
              <a:t>New York, Israel, parts of France</a:t>
            </a:r>
          </a:p>
          <a:p>
            <a:endParaRPr lang="en-US" sz="2400" b="1" dirty="0"/>
          </a:p>
          <a:p>
            <a:r>
              <a:rPr lang="en-US" sz="2400" b="1" dirty="0"/>
              <a:t> </a:t>
            </a:r>
            <a:r>
              <a:rPr lang="en-US" sz="2400" b="1" dirty="0">
                <a:solidFill>
                  <a:srgbClr val="C00000"/>
                </a:solidFill>
              </a:rPr>
              <a:t>Advantages:		</a:t>
            </a:r>
          </a:p>
          <a:p>
            <a:r>
              <a:rPr lang="en-US" sz="2400" b="1" dirty="0">
                <a:solidFill>
                  <a:srgbClr val="C00000"/>
                </a:solidFill>
              </a:rPr>
              <a:t>			</a:t>
            </a:r>
            <a:r>
              <a:rPr lang="en-US" sz="2400" b="1" dirty="0"/>
              <a:t>Many synagogues</a:t>
            </a:r>
          </a:p>
          <a:p>
            <a:r>
              <a:rPr lang="en-US" sz="2400" b="1" dirty="0"/>
              <a:t>			Jewish schools</a:t>
            </a:r>
          </a:p>
          <a:p>
            <a:r>
              <a:rPr lang="en-US" sz="2400" b="1" dirty="0"/>
              <a:t>			Kosher food is easier to find</a:t>
            </a:r>
          </a:p>
          <a:p>
            <a:r>
              <a:rPr lang="en-US" sz="2400" b="1" dirty="0"/>
              <a:t>			Strong community support</a:t>
            </a:r>
          </a:p>
          <a:p>
            <a:r>
              <a:rPr lang="en-US" sz="2400" b="1" dirty="0"/>
              <a:t>			More religious freedom and visibility</a:t>
            </a:r>
          </a:p>
          <a:p>
            <a:endParaRPr lang="en-US" sz="2400" b="1" dirty="0"/>
          </a:p>
          <a:p>
            <a:r>
              <a:rPr lang="en-US" sz="2400" b="1" dirty="0"/>
              <a:t> </a:t>
            </a:r>
            <a:r>
              <a:rPr lang="en-US" sz="2400" b="1" dirty="0">
                <a:solidFill>
                  <a:srgbClr val="C00000"/>
                </a:solidFill>
              </a:rPr>
              <a:t>Conclusion: </a:t>
            </a:r>
            <a:r>
              <a:rPr lang="en-US" sz="2400" b="1" dirty="0"/>
              <a:t>It is usually easier to live as a Jewish person in a large community because daily life is supported. </a:t>
            </a:r>
          </a:p>
        </p:txBody>
      </p:sp>
    </p:spTree>
    <p:extLst>
      <p:ext uri="{BB962C8B-B14F-4D97-AF65-F5344CB8AC3E}">
        <p14:creationId xmlns:p14="http://schemas.microsoft.com/office/powerpoint/2010/main" val="1914266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4EEF18-9E72-334C-4B39-8A2B609C4B3A}"/>
              </a:ext>
            </a:extLst>
          </p:cNvPr>
          <p:cNvSpPr txBox="1"/>
          <p:nvPr/>
        </p:nvSpPr>
        <p:spPr>
          <a:xfrm>
            <a:off x="0" y="0"/>
            <a:ext cx="12192000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400" b="1" dirty="0"/>
          </a:p>
          <a:p>
            <a:r>
              <a:rPr lang="en-US" sz="2400" b="1" dirty="0"/>
              <a:t> 			</a:t>
            </a:r>
            <a:r>
              <a:rPr lang="en-US" sz="2400" b="1" dirty="0">
                <a:solidFill>
                  <a:srgbClr val="C00000"/>
                </a:solidFill>
              </a:rPr>
              <a:t>Jewish Communities Around the World (cont.)</a:t>
            </a:r>
          </a:p>
          <a:p>
            <a:endParaRPr lang="en-US" sz="2400" b="1" dirty="0"/>
          </a:p>
          <a:p>
            <a:r>
              <a:rPr lang="en-US" sz="2400" b="1" dirty="0"/>
              <a:t>				</a:t>
            </a:r>
            <a:r>
              <a:rPr lang="en-US" sz="2400" b="1" dirty="0">
                <a:solidFill>
                  <a:srgbClr val="C00000"/>
                </a:solidFill>
              </a:rPr>
              <a:t>Small Jewish Communities</a:t>
            </a:r>
          </a:p>
          <a:p>
            <a:endParaRPr lang="en-US" sz="2400" b="1" dirty="0"/>
          </a:p>
          <a:p>
            <a:r>
              <a:rPr lang="en-US" sz="2400" b="1" dirty="0">
                <a:solidFill>
                  <a:srgbClr val="C00000"/>
                </a:solidFill>
              </a:rPr>
              <a:t>Examples</a:t>
            </a:r>
            <a:r>
              <a:rPr lang="en-US" sz="2400" b="1" dirty="0"/>
              <a:t>: smaller cities or countries with few Jewish people</a:t>
            </a:r>
          </a:p>
          <a:p>
            <a:endParaRPr lang="en-US" sz="2400" b="1" dirty="0"/>
          </a:p>
          <a:p>
            <a:r>
              <a:rPr lang="en-US" sz="2400" b="1" dirty="0"/>
              <a:t> </a:t>
            </a:r>
            <a:r>
              <a:rPr lang="en-US" sz="2400" b="1" dirty="0">
                <a:solidFill>
                  <a:srgbClr val="C00000"/>
                </a:solidFill>
              </a:rPr>
              <a:t>Advantages:</a:t>
            </a:r>
          </a:p>
          <a:p>
            <a:r>
              <a:rPr lang="en-US" sz="2400" b="1" dirty="0"/>
              <a:t>		Close, tight-knit community</a:t>
            </a:r>
          </a:p>
          <a:p>
            <a:r>
              <a:rPr lang="en-US" sz="2400" b="1" dirty="0"/>
              <a:t>		People often know and support each other</a:t>
            </a:r>
          </a:p>
          <a:p>
            <a:r>
              <a:rPr lang="en-US" sz="2400" b="1" dirty="0"/>
              <a:t> </a:t>
            </a:r>
            <a:r>
              <a:rPr lang="en-US" sz="2400" b="1" dirty="0">
                <a:solidFill>
                  <a:srgbClr val="C00000"/>
                </a:solidFill>
              </a:rPr>
              <a:t>Challenges:</a:t>
            </a:r>
          </a:p>
          <a:p>
            <a:r>
              <a:rPr lang="en-US" sz="2400" b="1" dirty="0"/>
              <a:t>		Few or no synagogues</a:t>
            </a:r>
          </a:p>
          <a:p>
            <a:r>
              <a:rPr lang="en-US" sz="2400" b="1" dirty="0"/>
              <a:t>		Limited access to kosher food</a:t>
            </a:r>
          </a:p>
          <a:p>
            <a:r>
              <a:rPr lang="en-US" sz="2400" b="1" dirty="0"/>
              <a:t>		Fewer Jewish schools</a:t>
            </a:r>
          </a:p>
          <a:p>
            <a:r>
              <a:rPr lang="en-US" sz="2400" b="1" dirty="0"/>
              <a:t>		Feeling isolated</a:t>
            </a:r>
          </a:p>
          <a:p>
            <a:r>
              <a:rPr lang="en-US" sz="2400" b="1" dirty="0"/>
              <a:t>		Sometimes less understanding from others</a:t>
            </a:r>
          </a:p>
          <a:p>
            <a:r>
              <a:rPr lang="en-US" sz="2400" b="1" dirty="0"/>
              <a:t> </a:t>
            </a:r>
            <a:r>
              <a:rPr lang="en-US" sz="2400" b="1" dirty="0">
                <a:solidFill>
                  <a:srgbClr val="C00000"/>
                </a:solidFill>
              </a:rPr>
              <a:t>Conclusion:</a:t>
            </a:r>
          </a:p>
          <a:p>
            <a:r>
              <a:rPr lang="en-US" sz="2400" b="1" dirty="0"/>
              <a:t>It can be more difficult to live as a Jewish person in a small community.</a:t>
            </a:r>
          </a:p>
        </p:txBody>
      </p:sp>
    </p:spTree>
    <p:extLst>
      <p:ext uri="{BB962C8B-B14F-4D97-AF65-F5344CB8AC3E}">
        <p14:creationId xmlns:p14="http://schemas.microsoft.com/office/powerpoint/2010/main" val="2827433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6D2A6D-BA77-A9CC-7280-EFC6E88BB32C}"/>
              </a:ext>
            </a:extLst>
          </p:cNvPr>
          <p:cNvSpPr txBox="1"/>
          <p:nvPr/>
        </p:nvSpPr>
        <p:spPr>
          <a:xfrm>
            <a:off x="104503" y="0"/>
            <a:ext cx="1200912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400" b="1" dirty="0"/>
          </a:p>
          <a:p>
            <a:endParaRPr lang="en-US" sz="2400" b="1" dirty="0"/>
          </a:p>
          <a:p>
            <a:r>
              <a:rPr lang="en-US" sz="2400" b="1" dirty="0">
                <a:solidFill>
                  <a:srgbClr val="C00000"/>
                </a:solidFill>
              </a:rPr>
              <a:t>		Jewish Communities Around the World (cont.)</a:t>
            </a:r>
          </a:p>
          <a:p>
            <a:endParaRPr lang="en-US" sz="2400" b="1" dirty="0">
              <a:solidFill>
                <a:srgbClr val="C00000"/>
              </a:solidFill>
            </a:endParaRPr>
          </a:p>
          <a:p>
            <a:r>
              <a:rPr lang="en-US" sz="2400" b="1" dirty="0">
                <a:solidFill>
                  <a:srgbClr val="C00000"/>
                </a:solidFill>
              </a:rPr>
              <a:t>Final Question:  </a:t>
            </a:r>
            <a:r>
              <a:rPr lang="en-US" sz="2400" b="1" dirty="0"/>
              <a:t>Is it easier in big or small communities?</a:t>
            </a:r>
          </a:p>
          <a:p>
            <a:endParaRPr lang="en-US" sz="2400" b="1" dirty="0"/>
          </a:p>
          <a:p>
            <a:r>
              <a:rPr lang="en-US" sz="2400" b="1" dirty="0"/>
              <a:t>It is generally easier to live in a large Jewish community because there are more resources, support, and opportunities to practice religion.</a:t>
            </a:r>
          </a:p>
          <a:p>
            <a:endParaRPr lang="en-US" sz="2400" b="1" dirty="0"/>
          </a:p>
          <a:p>
            <a:r>
              <a:rPr lang="en-US" sz="2400" b="1" dirty="0"/>
              <a:t>However, small communities can feel more personal and close-knit, even though they may have more challenges.</a:t>
            </a:r>
          </a:p>
          <a:p>
            <a:r>
              <a:rPr lang="en-US" sz="2400" b="1" dirty="0"/>
              <a:t>******************************************************************************</a:t>
            </a:r>
          </a:p>
          <a:p>
            <a:r>
              <a:rPr lang="en-US" sz="2400" b="1" dirty="0">
                <a:solidFill>
                  <a:srgbClr val="C00000"/>
                </a:solidFill>
              </a:rPr>
              <a:t>Answer the questions:</a:t>
            </a:r>
          </a:p>
          <a:p>
            <a:endParaRPr lang="en-US" sz="2400" b="1" dirty="0">
              <a:solidFill>
                <a:srgbClr val="C00000"/>
              </a:solidFill>
            </a:endParaRPr>
          </a:p>
          <a:p>
            <a:r>
              <a:rPr lang="en-US" sz="2400" b="1" dirty="0"/>
              <a:t>Would you prefer a big community with many opportunities or a small community where everyone knows each other?</a:t>
            </a:r>
          </a:p>
        </p:txBody>
      </p:sp>
    </p:spTree>
    <p:extLst>
      <p:ext uri="{BB962C8B-B14F-4D97-AF65-F5344CB8AC3E}">
        <p14:creationId xmlns:p14="http://schemas.microsoft.com/office/powerpoint/2010/main" val="2661503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32DCB5C-70A9-0AC2-0750-A62C2953F899}"/>
              </a:ext>
            </a:extLst>
          </p:cNvPr>
          <p:cNvSpPr txBox="1"/>
          <p:nvPr/>
        </p:nvSpPr>
        <p:spPr>
          <a:xfrm>
            <a:off x="130629" y="87086"/>
            <a:ext cx="12061371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					</a:t>
            </a:r>
            <a:r>
              <a:rPr lang="en-US" sz="2400" b="1" dirty="0">
                <a:solidFill>
                  <a:srgbClr val="C00000"/>
                </a:solidFill>
              </a:rPr>
              <a:t>Culture – Daily Life</a:t>
            </a:r>
          </a:p>
          <a:p>
            <a:endParaRPr lang="en-US" sz="2400" b="1" dirty="0"/>
          </a:p>
          <a:p>
            <a:r>
              <a:rPr lang="en-US" sz="2400" b="1" dirty="0"/>
              <a:t>Culture is the way people live their everyday lives.</a:t>
            </a:r>
          </a:p>
          <a:p>
            <a:r>
              <a:rPr lang="en-US" sz="2400" b="1" dirty="0"/>
              <a:t>It includes:</a:t>
            </a:r>
          </a:p>
          <a:p>
            <a:endParaRPr lang="en-US" sz="2400" b="1" dirty="0"/>
          </a:p>
          <a:p>
            <a:r>
              <a:rPr lang="en-US" sz="2400" b="1" dirty="0"/>
              <a:t>What people eat</a:t>
            </a:r>
          </a:p>
          <a:p>
            <a:endParaRPr lang="en-US" sz="2400" b="1" dirty="0"/>
          </a:p>
          <a:p>
            <a:r>
              <a:rPr lang="en-US" sz="2400" b="1" dirty="0"/>
              <a:t>How they dress</a:t>
            </a:r>
          </a:p>
          <a:p>
            <a:endParaRPr lang="en-US" sz="2400" b="1" dirty="0"/>
          </a:p>
          <a:p>
            <a:r>
              <a:rPr lang="en-US" sz="2400" b="1" dirty="0"/>
              <a:t>What music they listen to</a:t>
            </a:r>
          </a:p>
          <a:p>
            <a:endParaRPr lang="en-US" sz="2400" b="1" dirty="0"/>
          </a:p>
          <a:p>
            <a:r>
              <a:rPr lang="en-US" sz="2400" b="1" dirty="0"/>
              <a:t>How they celebrate</a:t>
            </a:r>
          </a:p>
          <a:p>
            <a:endParaRPr lang="en-US" sz="2400" b="1" dirty="0"/>
          </a:p>
          <a:p>
            <a:r>
              <a:rPr lang="en-US" sz="2400" b="1" dirty="0"/>
              <a:t>What traditions they follow</a:t>
            </a:r>
          </a:p>
          <a:p>
            <a:endParaRPr lang="en-US" sz="2400" b="1" dirty="0"/>
          </a:p>
          <a:p>
            <a:r>
              <a:rPr lang="en-US" sz="2400" b="1" dirty="0"/>
              <a:t> Culture is not just one thing—it is everything people do and believe in daily life.</a:t>
            </a:r>
          </a:p>
          <a:p>
            <a:r>
              <a:rPr lang="en-US" sz="2400" b="1" dirty="0"/>
              <a:t> 			</a:t>
            </a:r>
          </a:p>
          <a:p>
            <a:r>
              <a:rPr lang="en-US" sz="2400" b="1" dirty="0">
                <a:solidFill>
                  <a:srgbClr val="C00000"/>
                </a:solidFill>
              </a:rPr>
              <a:t>		Culture makes each country unique.</a:t>
            </a:r>
          </a:p>
        </p:txBody>
      </p:sp>
    </p:spTree>
    <p:extLst>
      <p:ext uri="{BB962C8B-B14F-4D97-AF65-F5344CB8AC3E}">
        <p14:creationId xmlns:p14="http://schemas.microsoft.com/office/powerpoint/2010/main" val="1866167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4568860-E6DC-D148-BAA3-941EAC6EC02D}"/>
              </a:ext>
            </a:extLst>
          </p:cNvPr>
          <p:cNvSpPr txBox="1"/>
          <p:nvPr/>
        </p:nvSpPr>
        <p:spPr>
          <a:xfrm>
            <a:off x="0" y="0"/>
            <a:ext cx="12096206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					</a:t>
            </a:r>
            <a:r>
              <a:rPr lang="en-US" sz="2400" b="1" dirty="0">
                <a:solidFill>
                  <a:srgbClr val="C00000"/>
                </a:solidFill>
              </a:rPr>
              <a:t>Culture – Daily Life (cont.)</a:t>
            </a:r>
          </a:p>
          <a:p>
            <a:r>
              <a:rPr lang="en-US" sz="2400" b="1" dirty="0">
                <a:solidFill>
                  <a:srgbClr val="C00000"/>
                </a:solidFill>
              </a:rPr>
              <a:t>Culture shows:</a:t>
            </a:r>
          </a:p>
          <a:p>
            <a:endParaRPr lang="en-US" sz="2400" b="1" dirty="0"/>
          </a:p>
          <a:p>
            <a:r>
              <a:rPr lang="en-US" sz="2400" b="1" dirty="0"/>
              <a:t>-What people value</a:t>
            </a:r>
          </a:p>
          <a:p>
            <a:r>
              <a:rPr lang="en-US" sz="2400" b="1" dirty="0"/>
              <a:t>-What is important to them</a:t>
            </a:r>
          </a:p>
          <a:p>
            <a:r>
              <a:rPr lang="en-US" sz="2400" b="1" dirty="0"/>
              <a:t>-How they think and behave</a:t>
            </a:r>
          </a:p>
          <a:p>
            <a:r>
              <a:rPr lang="en-US" sz="2400" b="1" dirty="0"/>
              <a:t>******************************************************************************</a:t>
            </a:r>
          </a:p>
          <a:p>
            <a:r>
              <a:rPr lang="en-US" sz="2400" b="1" dirty="0">
                <a:solidFill>
                  <a:srgbClr val="C00000"/>
                </a:solidFill>
              </a:rPr>
              <a:t>Examples: </a:t>
            </a:r>
          </a:p>
          <a:p>
            <a:r>
              <a:rPr lang="en-US" sz="2400" b="1" dirty="0"/>
              <a:t>In one country:</a:t>
            </a:r>
          </a:p>
          <a:p>
            <a:r>
              <a:rPr lang="en-US" sz="2400" b="1" dirty="0"/>
              <a:t>People may eat rice every day</a:t>
            </a:r>
          </a:p>
          <a:p>
            <a:r>
              <a:rPr lang="en-US" sz="2400" b="1" dirty="0"/>
              <a:t>Celebrate big family holidays</a:t>
            </a:r>
          </a:p>
          <a:p>
            <a:r>
              <a:rPr lang="en-US" sz="2400" b="1" dirty="0"/>
              <a:t>Listen to traditional music</a:t>
            </a:r>
          </a:p>
          <a:p>
            <a:endParaRPr lang="en-US" sz="2400" b="1" dirty="0"/>
          </a:p>
          <a:p>
            <a:r>
              <a:rPr lang="en-US" sz="2400" b="1" dirty="0"/>
              <a:t>In another country:</a:t>
            </a:r>
          </a:p>
          <a:p>
            <a:r>
              <a:rPr lang="en-US" sz="2400" b="1" dirty="0"/>
              <a:t>People may eat bread and meat</a:t>
            </a:r>
          </a:p>
          <a:p>
            <a:r>
              <a:rPr lang="en-US" sz="2400" b="1" dirty="0"/>
              <a:t>Celebrate different holidays</a:t>
            </a:r>
          </a:p>
          <a:p>
            <a:r>
              <a:rPr lang="en-US" sz="2400" b="1" dirty="0"/>
              <a:t>Listen to modern pop music</a:t>
            </a:r>
          </a:p>
          <a:p>
            <a:r>
              <a:rPr lang="en-US" sz="2400" b="1" dirty="0"/>
              <a:t>		</a:t>
            </a:r>
            <a:r>
              <a:rPr lang="en-US" sz="2400" b="1" dirty="0">
                <a:solidFill>
                  <a:srgbClr val="C00000"/>
                </a:solidFill>
              </a:rPr>
              <a:t>Both are correct—they are just different cultures</a:t>
            </a:r>
          </a:p>
        </p:txBody>
      </p:sp>
    </p:spTree>
    <p:extLst>
      <p:ext uri="{BB962C8B-B14F-4D97-AF65-F5344CB8AC3E}">
        <p14:creationId xmlns:p14="http://schemas.microsoft.com/office/powerpoint/2010/main" val="3006857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1446</TotalTime>
  <Words>992</Words>
  <Application>Microsoft Office PowerPoint</Application>
  <PresentationFormat>Widescreen</PresentationFormat>
  <Paragraphs>199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Alla Shaposhnikov</dc:creator>
  <cp:lastModifiedBy>Alla Shaposhnikov</cp:lastModifiedBy>
  <cp:revision>1</cp:revision>
  <dcterms:created xsi:type="dcterms:W3CDTF">2026-04-19T13:03:48Z</dcterms:created>
  <dcterms:modified xsi:type="dcterms:W3CDTF">2026-04-20T13:10:34Z</dcterms:modified>
</cp:coreProperties>
</file>